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1099" r:id="rId5"/>
    <p:sldId id="930" r:id="rId6"/>
    <p:sldId id="1114" r:id="rId7"/>
    <p:sldId id="931" r:id="rId8"/>
    <p:sldId id="1109" r:id="rId9"/>
    <p:sldId id="1110" r:id="rId10"/>
    <p:sldId id="1111" r:id="rId11"/>
    <p:sldId id="1108" r:id="rId12"/>
    <p:sldId id="1113" r:id="rId13"/>
    <p:sldId id="1112" r:id="rId14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fan Birner" initials="SB" lastIdx="1" clrIdx="0">
    <p:extLst>
      <p:ext uri="{19B8F6BF-5375-455C-9EA6-DF929625EA0E}">
        <p15:presenceInfo xmlns:p15="http://schemas.microsoft.com/office/powerpoint/2012/main" userId="79ebb4670b2772e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5F5F5F"/>
    <a:srgbClr val="0000FF"/>
    <a:srgbClr val="66FF33"/>
    <a:srgbClr val="FF9900"/>
    <a:srgbClr val="FFFFFF"/>
    <a:srgbClr val="0033CC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08" autoAdjust="0"/>
    <p:restoredTop sz="88323" autoAdjust="0"/>
  </p:normalViewPr>
  <p:slideViewPr>
    <p:cSldViewPr>
      <p:cViewPr varScale="1">
        <p:scale>
          <a:sx n="101" d="100"/>
          <a:sy n="101" d="100"/>
        </p:scale>
        <p:origin x="155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5322"/>
    </p:cViewPr>
  </p:sorterViewPr>
  <p:notesViewPr>
    <p:cSldViewPr>
      <p:cViewPr varScale="1">
        <p:scale>
          <a:sx n="73" d="100"/>
          <a:sy n="73" d="100"/>
        </p:scale>
        <p:origin x="-3330" y="-120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1985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939" tIns="43969" rIns="87939" bIns="43969" numCol="1" anchor="t" anchorCtr="0" compatLnSpc="1">
            <a:prstTxWarp prst="textNoShape">
              <a:avLst/>
            </a:prstTxWarp>
          </a:bodyPr>
          <a:lstStyle>
            <a:lvl1pPr defTabSz="8778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41986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939" tIns="43969" rIns="87939" bIns="43969" numCol="1" anchor="t" anchorCtr="0" compatLnSpc="1">
            <a:prstTxWarp prst="textNoShape">
              <a:avLst/>
            </a:prstTxWarp>
          </a:bodyPr>
          <a:lstStyle>
            <a:lvl1pPr algn="r" defTabSz="8778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1987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939" tIns="43969" rIns="87939" bIns="43969" numCol="1" anchor="b" anchorCtr="0" compatLnSpc="1">
            <a:prstTxWarp prst="textNoShape">
              <a:avLst/>
            </a:prstTxWarp>
          </a:bodyPr>
          <a:lstStyle>
            <a:lvl1pPr defTabSz="8778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Slide Number Placeholder 25604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7939" tIns="43969" rIns="87939" bIns="43969" numCol="1" anchor="b" anchorCtr="0" compatLnSpc="1">
            <a:prstTxWarp prst="textNoShape">
              <a:avLst/>
            </a:prstTxWarp>
          </a:bodyPr>
          <a:lstStyle>
            <a:lvl1pPr algn="r" defTabSz="877888">
              <a:defRPr sz="1200">
                <a:latin typeface="Arial" charset="0"/>
              </a:defRPr>
            </a:lvl1pPr>
          </a:lstStyle>
          <a:p>
            <a:pPr>
              <a:defRPr/>
            </a:pPr>
            <a:fld id="{337E751C-99A1-4255-A51D-FC23BB6C853B}" type="slidenum">
              <a:rPr lang="de-DE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98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096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43" tIns="47522" rIns="95043" bIns="47522" numCol="1" anchor="t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43" tIns="47522" rIns="95043" bIns="47522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0BA0E38-102B-4B21-A474-E4DEAA4189F9}" type="datetimeFigureOut">
              <a:rPr lang="de-DE"/>
              <a:pPr>
                <a:defRPr/>
              </a:pPr>
              <a:t>2017-12-15</a:t>
            </a:fld>
            <a:endParaRPr lang="de-DE"/>
          </a:p>
        </p:txBody>
      </p:sp>
      <p:sp>
        <p:nvSpPr>
          <p:cNvPr id="56324" name="Rectangle 4096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2513"/>
            <a:ext cx="5676900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43" tIns="47522" rIns="95043" bIns="475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  <a:endParaRPr lang="de-DE" noProof="0"/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de-DE" noProof="0"/>
          </a:p>
        </p:txBody>
      </p:sp>
      <p:sp>
        <p:nvSpPr>
          <p:cNvPr id="46086" name="Rectangle 40965"/>
          <p:cNvSpPr>
            <a:spLocks noGrp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43" tIns="47522" rIns="95043" bIns="47522" numCol="1" anchor="b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43" tIns="47522" rIns="95043" bIns="47522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36552C9-A8DD-4F36-B1DA-0A6E531EFCD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48589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6552C9-A8DD-4F36-B1DA-0A6E531EFCDE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5598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rtlCol="0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85800" y="65532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br>
              <a:rPr lang="de-DE"/>
            </a:b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7734006"/>
      </p:ext>
    </p:extLst>
  </p:cSld>
  <p:clrMapOvr>
    <a:masterClrMapping/>
  </p:clrMapOvr>
  <p:transition advClick="0"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4038600" cy="2452688"/>
          </a:xfrm>
        </p:spPr>
        <p:txBody>
          <a:bodyPr rtlCol="0"/>
          <a:lstStyle/>
          <a:p>
            <a:pPr lvl="0"/>
            <a:r>
              <a:rPr lang="en-US"/>
              <a:t>Click to edit Master text styles</a:t>
            </a:r>
            <a:endParaRPr lang="de-DE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4038600" cy="2452688"/>
          </a:xfrm>
        </p:spPr>
        <p:txBody>
          <a:bodyPr rtlCol="0"/>
          <a:lstStyle/>
          <a:p>
            <a:pPr lvl="0"/>
            <a:r>
              <a:rPr lang="en-US"/>
              <a:t>Click to edit Master text styles</a:t>
            </a:r>
            <a:endParaRPr lang="de-DE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671888"/>
            <a:ext cx="4038600" cy="2454275"/>
          </a:xfrm>
        </p:spPr>
        <p:txBody>
          <a:bodyPr rtlCol="0"/>
          <a:lstStyle/>
          <a:p>
            <a:pPr lvl="0"/>
            <a:r>
              <a:rPr lang="en-US"/>
              <a:t>Click to edit Master text styles</a:t>
            </a:r>
            <a:endParaRPr lang="de-DE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671888"/>
            <a:ext cx="4038600" cy="2454275"/>
          </a:xfrm>
        </p:spPr>
        <p:txBody>
          <a:bodyPr rtlCol="0"/>
          <a:lstStyle/>
          <a:p>
            <a:pPr lvl="0"/>
            <a:r>
              <a:rPr lang="en-US"/>
              <a:t>Click to edit Master text styles</a:t>
            </a:r>
            <a:endParaRPr lang="de-DE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Rectangle 8"/>
          <p:cNvSpPr>
            <a:spLocks noGrp="1"/>
          </p:cNvSpPr>
          <p:nvPr>
            <p:ph type="dt" sz="half" idx="10"/>
          </p:nvPr>
        </p:nvSpPr>
        <p:spPr>
          <a:xfrm>
            <a:off x="457200" y="6096000"/>
            <a:ext cx="2514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85800" y="65532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br>
              <a:rPr lang="de-DE"/>
            </a:br>
            <a:endParaRPr lang="de-DE"/>
          </a:p>
        </p:txBody>
      </p:sp>
      <p:sp>
        <p:nvSpPr>
          <p:cNvPr id="9" name="Rectangl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br>
              <a:rPr lang="de-DE"/>
            </a:b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8716505"/>
      </p:ext>
    </p:extLst>
  </p:cSld>
  <p:clrMapOvr>
    <a:masterClrMapping/>
  </p:clrMapOvr>
  <p:transition advClick="0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67482"/>
            <a:ext cx="8763000" cy="685800"/>
          </a:xfrm>
        </p:spPr>
        <p:txBody>
          <a:bodyPr rtlCol="0"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4" name="Rectangle 8"/>
          <p:cNvSpPr>
            <a:spLocks noGrp="1"/>
          </p:cNvSpPr>
          <p:nvPr>
            <p:ph type="dt" sz="half" idx="10"/>
          </p:nvPr>
        </p:nvSpPr>
        <p:spPr>
          <a:xfrm>
            <a:off x="457200" y="6096000"/>
            <a:ext cx="2514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5532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br>
              <a:rPr lang="de-DE"/>
            </a:b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5610565"/>
      </p:ext>
    </p:extLst>
  </p:cSld>
  <p:clrMapOvr>
    <a:masterClrMapping/>
  </p:clrMapOvr>
  <p:transition advClick="0"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de-DE"/>
          </a:p>
        </p:txBody>
      </p:sp>
      <p:sp>
        <p:nvSpPr>
          <p:cNvPr id="4" name="Rectangle 8"/>
          <p:cNvSpPr>
            <a:spLocks noGrp="1"/>
          </p:cNvSpPr>
          <p:nvPr>
            <p:ph type="dt" sz="half" idx="10"/>
          </p:nvPr>
        </p:nvSpPr>
        <p:spPr>
          <a:xfrm>
            <a:off x="457200" y="6096000"/>
            <a:ext cx="2514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5532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br>
              <a:rPr lang="de-DE"/>
            </a:br>
            <a:endParaRPr lang="de-DE"/>
          </a:p>
        </p:txBody>
      </p:sp>
      <p:sp>
        <p:nvSpPr>
          <p:cNvPr id="6" name="Rectangl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br>
              <a:rPr lang="de-DE"/>
            </a:b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1924679"/>
      </p:ext>
    </p:extLst>
  </p:cSld>
  <p:clrMapOvr>
    <a:masterClrMapping/>
  </p:clrMapOvr>
  <p:transition advClick="0"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de-DE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de-DE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de-DE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Rectangle 8"/>
          <p:cNvSpPr>
            <a:spLocks noGrp="1"/>
          </p:cNvSpPr>
          <p:nvPr>
            <p:ph type="dt" sz="half" idx="10"/>
          </p:nvPr>
        </p:nvSpPr>
        <p:spPr>
          <a:xfrm>
            <a:off x="457200" y="6096000"/>
            <a:ext cx="2514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85800" y="65532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br>
              <a:rPr lang="de-DE"/>
            </a:br>
            <a:endParaRPr lang="de-DE"/>
          </a:p>
        </p:txBody>
      </p:sp>
      <p:sp>
        <p:nvSpPr>
          <p:cNvPr id="9" name="Rectangl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br>
              <a:rPr lang="de-DE"/>
            </a:b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3110"/>
      </p:ext>
    </p:extLst>
  </p:cSld>
  <p:clrMapOvr>
    <a:masterClrMapping/>
  </p:clrMapOvr>
  <p:transition advClick="0"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Rectangle 8"/>
          <p:cNvSpPr>
            <a:spLocks noGrp="1"/>
          </p:cNvSpPr>
          <p:nvPr>
            <p:ph type="dt" sz="half" idx="10"/>
          </p:nvPr>
        </p:nvSpPr>
        <p:spPr>
          <a:xfrm>
            <a:off x="457200" y="6096000"/>
            <a:ext cx="2514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5800" y="65532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br>
              <a:rPr lang="de-DE"/>
            </a:br>
            <a:endParaRPr lang="de-DE"/>
          </a:p>
        </p:txBody>
      </p:sp>
      <p:sp>
        <p:nvSpPr>
          <p:cNvPr id="5" name="Rectangl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br>
              <a:rPr lang="de-DE"/>
            </a:b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9483150"/>
      </p:ext>
    </p:extLst>
  </p:cSld>
  <p:clrMapOvr>
    <a:masterClrMapping/>
  </p:clrMapOvr>
  <p:transition advClick="0"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/>
          </p:cNvSpPr>
          <p:nvPr>
            <p:ph type="dt" sz="half" idx="10"/>
          </p:nvPr>
        </p:nvSpPr>
        <p:spPr>
          <a:xfrm>
            <a:off x="457200" y="6096000"/>
            <a:ext cx="2514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800" y="65532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br>
              <a:rPr lang="de-DE"/>
            </a:br>
            <a:endParaRPr lang="de-DE"/>
          </a:p>
        </p:txBody>
      </p:sp>
      <p:sp>
        <p:nvSpPr>
          <p:cNvPr id="4" name="Rectangl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br>
              <a:rPr lang="de-DE"/>
            </a:b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5805348"/>
      </p:ext>
    </p:extLst>
  </p:cSld>
  <p:clrMapOvr>
    <a:masterClrMapping/>
  </p:clrMapOvr>
  <p:transition advClick="0"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de-DE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de-DE"/>
          </a:p>
        </p:txBody>
      </p:sp>
      <p:sp>
        <p:nvSpPr>
          <p:cNvPr id="5" name="Rectangle 8"/>
          <p:cNvSpPr>
            <a:spLocks noGrp="1"/>
          </p:cNvSpPr>
          <p:nvPr>
            <p:ph type="dt" sz="half" idx="10"/>
          </p:nvPr>
        </p:nvSpPr>
        <p:spPr>
          <a:xfrm>
            <a:off x="457200" y="6096000"/>
            <a:ext cx="2514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65532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br>
              <a:rPr lang="de-DE"/>
            </a:br>
            <a:endParaRPr lang="de-DE"/>
          </a:p>
        </p:txBody>
      </p:sp>
      <p:sp>
        <p:nvSpPr>
          <p:cNvPr id="7" name="Rectangl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br>
              <a:rPr lang="de-DE"/>
            </a:b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1855403"/>
      </p:ext>
    </p:extLst>
  </p:cSld>
  <p:clrMapOvr>
    <a:masterClrMapping/>
  </p:clrMapOvr>
  <p:transition advClick="0"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de-DE"/>
          </a:p>
        </p:txBody>
      </p:sp>
      <p:sp>
        <p:nvSpPr>
          <p:cNvPr id="5" name="Rectangle 8"/>
          <p:cNvSpPr>
            <a:spLocks noGrp="1"/>
          </p:cNvSpPr>
          <p:nvPr>
            <p:ph type="dt" sz="half" idx="10"/>
          </p:nvPr>
        </p:nvSpPr>
        <p:spPr>
          <a:xfrm>
            <a:off x="457200" y="6096000"/>
            <a:ext cx="2514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65532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br>
              <a:rPr lang="de-DE"/>
            </a:br>
            <a:endParaRPr lang="de-DE"/>
          </a:p>
        </p:txBody>
      </p:sp>
      <p:sp>
        <p:nvSpPr>
          <p:cNvPr id="7" name="Rectangl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br>
              <a:rPr lang="de-DE"/>
            </a:b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5867775"/>
      </p:ext>
    </p:extLst>
  </p:cSld>
  <p:clrMapOvr>
    <a:masterClrMapping/>
  </p:clrMapOvr>
  <p:transition advClick="0"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059363"/>
          </a:xfrm>
        </p:spPr>
        <p:txBody>
          <a:bodyPr rtlCol="0"/>
          <a:lstStyle/>
          <a:p>
            <a:pPr lvl="0"/>
            <a:r>
              <a:rPr lang="en-US"/>
              <a:t>Click to edit Master text styles</a:t>
            </a:r>
            <a:endParaRPr lang="de-DE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4038600" cy="2452688"/>
          </a:xfrm>
        </p:spPr>
        <p:txBody>
          <a:bodyPr rtlCol="0"/>
          <a:lstStyle/>
          <a:p>
            <a:pPr lvl="0"/>
            <a:r>
              <a:rPr lang="en-US"/>
              <a:t>Click to edit Master text styles</a:t>
            </a:r>
            <a:endParaRPr lang="de-DE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671888"/>
            <a:ext cx="4038600" cy="2454275"/>
          </a:xfrm>
        </p:spPr>
        <p:txBody>
          <a:bodyPr rtlCol="0"/>
          <a:lstStyle/>
          <a:p>
            <a:pPr lvl="0"/>
            <a:r>
              <a:rPr lang="en-US"/>
              <a:t>Click to edit Master text styles</a:t>
            </a:r>
            <a:endParaRPr lang="de-DE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Rectangle 8"/>
          <p:cNvSpPr>
            <a:spLocks noGrp="1"/>
          </p:cNvSpPr>
          <p:nvPr>
            <p:ph type="dt" sz="half" idx="10"/>
          </p:nvPr>
        </p:nvSpPr>
        <p:spPr>
          <a:xfrm>
            <a:off x="457200" y="6353175"/>
            <a:ext cx="2514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85800" y="65532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br>
              <a:rPr lang="de-DE"/>
            </a:br>
            <a:endParaRPr lang="de-DE"/>
          </a:p>
        </p:txBody>
      </p:sp>
      <p:sp>
        <p:nvSpPr>
          <p:cNvPr id="8" name="Rectangl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br>
              <a:rPr lang="de-DE"/>
            </a:b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8259071"/>
      </p:ext>
    </p:extLst>
  </p:cSld>
  <p:clrMapOvr>
    <a:masterClrMapping/>
  </p:clrMapOvr>
  <p:transition advClick="0"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073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7" name="Rectangle 3074"/>
          <p:cNvSpPr>
            <a:spLocks noChangeArrowheads="1"/>
          </p:cNvSpPr>
          <p:nvPr/>
        </p:nvSpPr>
        <p:spPr bwMode="auto">
          <a:xfrm>
            <a:off x="0" y="6019800"/>
            <a:ext cx="9144000" cy="83820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sz="1200">
              <a:solidFill>
                <a:schemeClr val="bg1"/>
              </a:solidFill>
              <a:latin typeface="Futura Lt BT" pitchFamily="34" charset="0"/>
            </a:endParaRPr>
          </a:p>
        </p:txBody>
      </p:sp>
      <p:sp>
        <p:nvSpPr>
          <p:cNvPr id="1028" name="Rectangle 307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1029" name="Rectangle 307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05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176" name="Rectangle 307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br>
              <a:rPr lang="en-US"/>
            </a:br>
            <a:endParaRPr lang="en-US"/>
          </a:p>
        </p:txBody>
      </p:sp>
      <p:sp>
        <p:nvSpPr>
          <p:cNvPr id="1031" name="Rectangle 12"/>
          <p:cNvSpPr>
            <a:spLocks noChangeArrowheads="1"/>
          </p:cNvSpPr>
          <p:nvPr userDrawn="1"/>
        </p:nvSpPr>
        <p:spPr bwMode="auto">
          <a:xfrm>
            <a:off x="152400" y="6248400"/>
            <a:ext cx="35052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chemeClr val="bg1"/>
                </a:solidFill>
                <a:latin typeface="Futura Lt BT" pitchFamily="34" charset="0"/>
                <a:cs typeface="Arial" pitchFamily="34" charset="0"/>
              </a:rPr>
              <a:t>Software for semiconductor nanodevices</a:t>
            </a:r>
            <a:endParaRPr lang="en-US" sz="1400" baseline="30000" dirty="0">
              <a:solidFill>
                <a:schemeClr val="bg1"/>
              </a:solidFill>
              <a:latin typeface="Futura Lt BT" pitchFamily="34" charset="0"/>
              <a:cs typeface="Arial" pitchFamily="34" charset="0"/>
            </a:endParaRPr>
          </a:p>
        </p:txBody>
      </p:sp>
      <p:sp>
        <p:nvSpPr>
          <p:cNvPr id="1032" name="Line 18"/>
          <p:cNvSpPr>
            <a:spLocks noChangeShapeType="1"/>
          </p:cNvSpPr>
          <p:nvPr userDrawn="1"/>
        </p:nvSpPr>
        <p:spPr bwMode="auto">
          <a:xfrm>
            <a:off x="238124" y="6553199"/>
            <a:ext cx="3495675" cy="297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6781800" y="6188075"/>
            <a:ext cx="2164159" cy="533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68" r:id="rId1"/>
    <p:sldLayoutId id="2147484169" r:id="rId2"/>
    <p:sldLayoutId id="2147484170" r:id="rId3"/>
    <p:sldLayoutId id="2147484171" r:id="rId4"/>
    <p:sldLayoutId id="2147484172" r:id="rId5"/>
    <p:sldLayoutId id="2147484173" r:id="rId6"/>
    <p:sldLayoutId id="2147484174" r:id="rId7"/>
    <p:sldLayoutId id="2147484175" r:id="rId8"/>
    <p:sldLayoutId id="2147484176" r:id="rId9"/>
    <p:sldLayoutId id="2147484177" r:id="rId10"/>
  </p:sldLayoutIdLst>
  <p:transition advClick="0" advTm="5000"/>
  <p:hf sldNum="0" hdr="0" dt="0"/>
  <p:txStyles>
    <p:titleStyle>
      <a:lvl1pPr marL="342900" indent="-342900" algn="l" defTabSz="-1387316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marL="342900" indent="-342900" algn="l" defTabSz="-1387316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/>
        </a:defRPr>
      </a:lvl2pPr>
      <a:lvl3pPr marL="342900" indent="-342900" algn="l" defTabSz="-1387316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/>
        </a:defRPr>
      </a:lvl3pPr>
      <a:lvl4pPr marL="342900" indent="-342900" algn="l" defTabSz="-1387316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/>
        </a:defRPr>
      </a:lvl4pPr>
      <a:lvl5pPr marL="342900" indent="-342900" algn="l" defTabSz="-1387316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/>
        </a:defRPr>
      </a:lvl5pPr>
      <a:lvl6pPr marL="457200" algn="l" fontAlgn="base">
        <a:spcBef>
          <a:spcPct val="0"/>
        </a:spcBef>
        <a:spcAft>
          <a:spcPct val="0"/>
        </a:spcAft>
        <a:defRPr sz="3600" b="1">
          <a:solidFill>
            <a:schemeClr val="tx1">
              <a:alpha val="100000"/>
            </a:schemeClr>
          </a:solidFill>
          <a:latin typeface="Verdana"/>
        </a:defRPr>
      </a:lvl6pPr>
      <a:lvl7pPr marL="914400" algn="l" fontAlgn="base">
        <a:spcBef>
          <a:spcPct val="0"/>
        </a:spcBef>
        <a:spcAft>
          <a:spcPct val="0"/>
        </a:spcAft>
        <a:defRPr sz="3600" b="1">
          <a:solidFill>
            <a:schemeClr val="tx1">
              <a:alpha val="100000"/>
            </a:schemeClr>
          </a:solidFill>
          <a:latin typeface="Verdana"/>
        </a:defRPr>
      </a:lvl7pPr>
      <a:lvl8pPr marL="1371600" algn="l" fontAlgn="base">
        <a:spcBef>
          <a:spcPct val="0"/>
        </a:spcBef>
        <a:spcAft>
          <a:spcPct val="0"/>
        </a:spcAft>
        <a:defRPr sz="3600" b="1">
          <a:solidFill>
            <a:schemeClr val="tx1">
              <a:alpha val="100000"/>
            </a:schemeClr>
          </a:solidFill>
          <a:latin typeface="Verdana"/>
        </a:defRPr>
      </a:lvl8pPr>
      <a:lvl9pPr marL="1828800" algn="l" fontAlgn="base">
        <a:spcBef>
          <a:spcPct val="0"/>
        </a:spcBef>
        <a:spcAft>
          <a:spcPct val="0"/>
        </a:spcAft>
        <a:defRPr sz="3600" b="1">
          <a:solidFill>
            <a:schemeClr val="tx1">
              <a:alpha val="100000"/>
            </a:schemeClr>
          </a:solidFill>
          <a:latin typeface="Verdana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fontAlgn="base">
        <a:spcBef>
          <a:spcPct val="20000"/>
        </a:spcBef>
        <a:spcAft>
          <a:spcPct val="0"/>
        </a:spcAft>
        <a:buFont typeface="Wingdings"/>
        <a:buChar char="§"/>
        <a:defRPr sz="16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Font typeface="Wingdings"/>
        <a:buChar char="§"/>
        <a:defRPr sz="16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Font typeface="Wingdings"/>
        <a:buChar char="§"/>
        <a:defRPr sz="16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Font typeface="Wingdings"/>
        <a:buChar char="§"/>
        <a:defRPr sz="1600">
          <a:solidFill>
            <a:schemeClr val="tx1">
              <a:alpha val="100000"/>
            </a:schemeClr>
          </a:solidFill>
          <a:latin typeface="+mn-lt"/>
        </a:defRPr>
      </a:lvl9pPr>
    </p:bodyStyle>
    <p:otherStyle>
      <a:lvl1pPr algn="l" eaLnBrk="0" fontAlgn="base" hangingPunct="0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1pPr>
      <a:lvl2pPr marL="457200" algn="l" eaLnBrk="0" fontAlgn="base" hangingPunct="0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2pPr>
      <a:lvl3pPr marL="914400" algn="l" eaLnBrk="0" fontAlgn="base" hangingPunct="0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3pPr>
      <a:lvl4pPr marL="1371600" algn="l" eaLnBrk="0" fontAlgn="base" hangingPunct="0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4pPr>
      <a:lvl5pPr marL="1828800" algn="l" eaLnBrk="0" fontAlgn="base" hangingPunct="0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5pPr>
      <a:lvl6pPr marL="2286000" algn="l" eaLnBrk="0" fontAlgn="base" hangingPunct="0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6pPr>
      <a:lvl7pPr marL="2743200" algn="l" eaLnBrk="0" fontAlgn="base" hangingPunct="0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7pPr>
      <a:lvl8pPr marL="3200400" algn="l" eaLnBrk="0" fontAlgn="base" hangingPunct="0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8pPr>
      <a:lvl9pPr marL="3657600" algn="l" eaLnBrk="0" fontAlgn="base" hangingPunct="0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hape 15360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br>
              <a:rPr lang="de-DE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de-DE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315" name="Shape 2050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893975"/>
            <a:ext cx="7635240" cy="858650"/>
          </a:xfrm>
        </p:spPr>
        <p:txBody>
          <a:bodyPr/>
          <a:lstStyle/>
          <a:p>
            <a:pPr defTabSz="914400" eaLnBrk="1" hangingPunct="1"/>
            <a:r>
              <a:rPr lang="en-US" sz="1600" dirty="0" err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next</a:t>
            </a:r>
            <a:r>
              <a:rPr lang="en-US" sz="1600" b="1" dirty="0" err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nano</a:t>
            </a:r>
            <a:r>
              <a:rPr lang="en-US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GmbH, </a:t>
            </a:r>
            <a:r>
              <a:rPr lang="en-US" sz="1600" dirty="0" err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Garching</a:t>
            </a:r>
            <a:r>
              <a:rPr lang="en-US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b. </a:t>
            </a:r>
            <a:r>
              <a:rPr lang="en-US" sz="1600" dirty="0" err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München</a:t>
            </a:r>
            <a:r>
              <a:rPr lang="en-US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Germany</a:t>
            </a:r>
          </a:p>
        </p:txBody>
      </p:sp>
      <p:sp>
        <p:nvSpPr>
          <p:cNvPr id="13316" name="Rectangle 15362"/>
          <p:cNvSpPr>
            <a:spLocks noChangeArrowheads="1"/>
          </p:cNvSpPr>
          <p:nvPr/>
        </p:nvSpPr>
        <p:spPr bwMode="auto">
          <a:xfrm>
            <a:off x="6019800" y="228600"/>
            <a:ext cx="2971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spcBef>
                <a:spcPct val="20000"/>
              </a:spcBef>
              <a:buFont typeface="Wingdings" pitchFamily="2" charset="2"/>
              <a:buNone/>
            </a:pPr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www.nextnano.com</a:t>
            </a:r>
            <a:endParaRPr lang="de-DE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</a:pPr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stefan.birner@nextnano.com</a:t>
            </a: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317" name="Rectangle 15364"/>
          <p:cNvSpPr>
            <a:spLocks noChangeArrowheads="1"/>
          </p:cNvSpPr>
          <p:nvPr/>
        </p:nvSpPr>
        <p:spPr bwMode="auto">
          <a:xfrm>
            <a:off x="-9526" y="2386633"/>
            <a:ext cx="914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How to treat Quaternaries in </a:t>
            </a:r>
            <a:r>
              <a:rPr lang="en-US" sz="24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nextnano</a:t>
            </a:r>
            <a:endParaRPr lang="de-DE" sz="2400" b="1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" y="228600"/>
            <a:ext cx="98777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eaLnBrk="1" hangingPunct="1"/>
            <a:r>
              <a:rPr lang="de-DE" sz="11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2017-Dec-15</a:t>
            </a:r>
            <a:endParaRPr lang="en-US" sz="11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angle 15364"/>
          <p:cNvSpPr>
            <a:spLocks noChangeArrowheads="1"/>
          </p:cNvSpPr>
          <p:nvPr/>
        </p:nvSpPr>
        <p:spPr bwMode="auto">
          <a:xfrm>
            <a:off x="0" y="3437577"/>
            <a:ext cx="9143999" cy="486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Dr. Stefan Birner, Managing Director</a:t>
            </a:r>
          </a:p>
          <a:p>
            <a:pPr algn="ctr">
              <a:spcBef>
                <a:spcPct val="20000"/>
              </a:spcBef>
              <a:buFont typeface="Wingdings" pitchFamily="2" charset="2"/>
              <a:buNone/>
            </a:pPr>
            <a:endParaRPr lang="de-DE" sz="2400" b="1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870504"/>
      </p:ext>
    </p:extLst>
  </p:cSld>
  <p:clrMapOvr>
    <a:masterClrMapping/>
  </p:clrMapOvr>
  <p:transition advClick="0" advTm="5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br>
              <a:rPr lang="en-US" altLang="en-US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alt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80975" y="1371600"/>
            <a:ext cx="8534400" cy="2438400"/>
          </a:xfrm>
        </p:spPr>
        <p:txBody>
          <a:bodyPr/>
          <a:lstStyle/>
          <a:p>
            <a:r>
              <a:rPr lang="en-GB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PhD thesis T. </a:t>
            </a:r>
            <a:r>
              <a:rPr lang="en-GB" altLang="en-US" sz="2400" dirty="0" err="1">
                <a:latin typeface="Segoe UI" panose="020B0502040204020203" pitchFamily="34" charset="0"/>
                <a:cs typeface="Segoe UI" panose="020B0502040204020203" pitchFamily="34" charset="0"/>
              </a:rPr>
              <a:t>Zibold</a:t>
            </a:r>
            <a:br>
              <a:rPr lang="en-GB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(Appendix E)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52400" y="152400"/>
            <a:ext cx="8229600" cy="685800"/>
          </a:xfrm>
        </p:spPr>
        <p:txBody>
          <a:bodyPr/>
          <a:lstStyle/>
          <a:p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More information	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37E69D-07E8-4061-8BC2-65A7ACCE74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650" y="1295400"/>
            <a:ext cx="5238750" cy="3495675"/>
          </a:xfrm>
          <a:prstGeom prst="rect">
            <a:avLst/>
          </a:prstGeom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BE320DF3-6EBA-449B-A0D2-4186694C08BD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304800" y="4943475"/>
            <a:ext cx="8534400" cy="2438400"/>
          </a:xfrm>
        </p:spPr>
        <p:txBody>
          <a:bodyPr/>
          <a:lstStyle/>
          <a:p>
            <a:r>
              <a:rPr lang="de-DE" alt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http://www.nextnano.com/information/publications.php</a:t>
            </a:r>
          </a:p>
          <a:p>
            <a:endParaRPr lang="en-GB" alt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de-DE" altLang="en-US" sz="1200" dirty="0">
                <a:solidFill>
                  <a:schemeClr val="bg2">
                    <a:lumMod val="60000"/>
                    <a:lumOff val="4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next</a:t>
            </a:r>
            <a:r>
              <a:rPr lang="de-DE" altLang="en-US" sz="12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nano</a:t>
            </a:r>
            <a:r>
              <a:rPr lang="de-DE" altLang="en-US" sz="1200" dirty="0">
                <a:solidFill>
                  <a:schemeClr val="bg2">
                    <a:lumMod val="60000"/>
                    <a:lumOff val="4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³ </a:t>
            </a:r>
            <a:r>
              <a:rPr lang="de-DE" altLang="en-US" sz="1200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software</a:t>
            </a:r>
            <a:br>
              <a:rPr lang="de-DE" altLang="en-US" sz="1200" dirty="0">
                <a:solidFill>
                  <a:schemeClr val="bg2">
                    <a:lumMod val="60000"/>
                    <a:lumOff val="4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de-DE" altLang="en-US" sz="800" dirty="0">
                <a:solidFill>
                  <a:schemeClr val="bg2">
                    <a:lumMod val="60000"/>
                    <a:lumOff val="4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http://www.nextnano.com/nextnano3/input_parser/database/docu/quaternaries.htm</a:t>
            </a:r>
            <a:br>
              <a:rPr lang="de-DE" altLang="en-US" sz="800" dirty="0">
                <a:solidFill>
                  <a:schemeClr val="bg2">
                    <a:lumMod val="60000"/>
                    <a:lumOff val="4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de-DE" altLang="en-US" sz="800" dirty="0">
                <a:solidFill>
                  <a:schemeClr val="bg2">
                    <a:lumMod val="60000"/>
                    <a:lumOff val="4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http://www.nextnano.com/nextnano3/tutorial/1Dtutorial_AlGaInP_onGaAs.htm</a:t>
            </a:r>
            <a:br>
              <a:rPr lang="de-DE" altLang="en-US" sz="800" dirty="0">
                <a:solidFill>
                  <a:schemeClr val="bg2">
                    <a:lumMod val="60000"/>
                    <a:lumOff val="4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de-DE" altLang="en-US" sz="800" dirty="0">
              <a:solidFill>
                <a:schemeClr val="bg2">
                  <a:lumMod val="60000"/>
                  <a:lumOff val="4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582337"/>
      </p:ext>
    </p:extLst>
  </p:cSld>
  <p:clrMapOvr>
    <a:masterClrMapping/>
  </p:clrMapOvr>
  <p:transition advClick="0" advTm="5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br>
              <a:rPr lang="en-US" altLang="en-US"/>
            </a:br>
            <a:endParaRPr lang="en-US" altLang="en-US">
              <a:latin typeface="Verdana" panose="020B0604030504040204" pitchFamily="34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52400" y="152400"/>
            <a:ext cx="8229600" cy="685800"/>
          </a:xfrm>
        </p:spPr>
        <p:txBody>
          <a:bodyPr/>
          <a:lstStyle/>
          <a:p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Material parameters needed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295400"/>
            <a:ext cx="8534400" cy="2438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de-DE" altLang="en-US" sz="24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GaAs</a:t>
            </a:r>
            <a:r>
              <a:rPr lang="de-DE" alt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/</a:t>
            </a:r>
            <a:r>
              <a:rPr lang="de-DE" altLang="en-US" sz="24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AlGaAs</a:t>
            </a:r>
            <a:r>
              <a:rPr lang="de-DE" alt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altLang="en-US" sz="24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heterostructures</a:t>
            </a:r>
            <a:r>
              <a:rPr lang="de-DE" alt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 (</a:t>
            </a:r>
            <a:r>
              <a:rPr lang="de-DE" altLang="en-US" sz="24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 </a:t>
            </a:r>
            <a:r>
              <a:rPr lang="de-DE" altLang="en-US" sz="2400" b="1" dirty="0" err="1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strain</a:t>
            </a:r>
            <a:r>
              <a:rPr lang="de-DE" alt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r>
              <a:rPr lang="de-DE" altLang="en-US" sz="24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effective</a:t>
            </a:r>
            <a:r>
              <a:rPr lang="de-DE" alt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altLang="en-US" sz="24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masses</a:t>
            </a:r>
            <a:r>
              <a:rPr lang="de-DE" alt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de-DE" altLang="en-US" sz="2400" dirty="0" err="1">
                <a:latin typeface="Segoe UI" panose="020B0502040204020203" pitchFamily="34" charset="0"/>
                <a:cs typeface="Segoe UI" panose="020B0502040204020203" pitchFamily="34" charset="0"/>
              </a:rPr>
              <a:t>m</a:t>
            </a:r>
            <a:r>
              <a:rPr lang="de-DE" altLang="en-US" sz="2400" baseline="-25000" dirty="0" err="1">
                <a:latin typeface="Segoe UI" panose="020B0502040204020203" pitchFamily="34" charset="0"/>
                <a:cs typeface="Segoe UI" panose="020B0502040204020203" pitchFamily="34" charset="0"/>
              </a:rPr>
              <a:t>e</a:t>
            </a:r>
            <a:r>
              <a:rPr lang="de-DE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de-DE" altLang="en-US" sz="2400" dirty="0" err="1">
                <a:latin typeface="Segoe UI" panose="020B0502040204020203" pitchFamily="34" charset="0"/>
                <a:cs typeface="Segoe UI" panose="020B0502040204020203" pitchFamily="34" charset="0"/>
              </a:rPr>
              <a:t>m</a:t>
            </a:r>
            <a:r>
              <a:rPr lang="de-DE" altLang="en-US" sz="2400" baseline="-25000" dirty="0" err="1">
                <a:latin typeface="Segoe UI" panose="020B0502040204020203" pitchFamily="34" charset="0"/>
                <a:cs typeface="Segoe UI" panose="020B0502040204020203" pitchFamily="34" charset="0"/>
              </a:rPr>
              <a:t>hh</a:t>
            </a:r>
            <a:r>
              <a:rPr lang="de-DE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de-DE" altLang="en-US" sz="2400" dirty="0" err="1">
                <a:latin typeface="Segoe UI" panose="020B0502040204020203" pitchFamily="34" charset="0"/>
                <a:cs typeface="Segoe UI" panose="020B0502040204020203" pitchFamily="34" charset="0"/>
              </a:rPr>
              <a:t>m</a:t>
            </a:r>
            <a:r>
              <a:rPr lang="de-DE" altLang="en-US" sz="2400" baseline="-25000" dirty="0" err="1">
                <a:latin typeface="Segoe UI" panose="020B0502040204020203" pitchFamily="34" charset="0"/>
                <a:cs typeface="Segoe UI" panose="020B0502040204020203" pitchFamily="34" charset="0"/>
              </a:rPr>
              <a:t>lh</a:t>
            </a:r>
            <a:r>
              <a:rPr lang="de-DE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de-DE" altLang="en-US" sz="2400" dirty="0" err="1">
                <a:latin typeface="Segoe UI" panose="020B0502040204020203" pitchFamily="34" charset="0"/>
                <a:cs typeface="Segoe UI" panose="020B0502040204020203" pitchFamily="34" charset="0"/>
              </a:rPr>
              <a:t>m</a:t>
            </a:r>
            <a:r>
              <a:rPr lang="de-DE" altLang="en-US" sz="2400" baseline="-25000" dirty="0" err="1">
                <a:latin typeface="Segoe UI" panose="020B0502040204020203" pitchFamily="34" charset="0"/>
                <a:cs typeface="Segoe UI" panose="020B0502040204020203" pitchFamily="34" charset="0"/>
              </a:rPr>
              <a:t>so</a:t>
            </a:r>
            <a:r>
              <a:rPr lang="de-DE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, ...) </a:t>
            </a:r>
            <a:r>
              <a:rPr lang="de-DE" altLang="en-US" sz="2400" dirty="0" err="1">
                <a:latin typeface="Segoe UI" panose="020B0502040204020203" pitchFamily="34" charset="0"/>
                <a:cs typeface="Segoe UI" panose="020B0502040204020203" pitchFamily="34" charset="0"/>
              </a:rPr>
              <a:t>or</a:t>
            </a:r>
            <a:r>
              <a:rPr lang="de-DE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alt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k</a:t>
            </a:r>
            <a:r>
              <a:rPr lang="en-US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∙</a:t>
            </a:r>
            <a:r>
              <a:rPr lang="de-DE" alt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p</a:t>
            </a:r>
            <a:r>
              <a:rPr lang="de-DE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altLang="en-US" sz="2400" dirty="0" err="1">
                <a:latin typeface="Segoe UI" panose="020B0502040204020203" pitchFamily="34" charset="0"/>
                <a:cs typeface="Segoe UI" panose="020B0502040204020203" pitchFamily="34" charset="0"/>
              </a:rPr>
              <a:t>parameters</a:t>
            </a:r>
            <a:endParaRPr lang="de-DE" alt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de-DE" alt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band </a:t>
            </a:r>
            <a:r>
              <a:rPr lang="de-DE" altLang="en-US" sz="24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gap</a:t>
            </a:r>
            <a:r>
              <a:rPr lang="de-DE" alt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altLang="en-US" sz="2400" dirty="0" err="1">
                <a:latin typeface="Segoe UI" panose="020B0502040204020203" pitchFamily="34" charset="0"/>
                <a:cs typeface="Segoe UI" panose="020B0502040204020203" pitchFamily="34" charset="0"/>
              </a:rPr>
              <a:t>E</a:t>
            </a:r>
            <a:r>
              <a:rPr lang="de-DE" altLang="en-US" sz="2400" baseline="-25000" dirty="0" err="1">
                <a:latin typeface="Segoe UI" panose="020B0502040204020203" pitchFamily="34" charset="0"/>
                <a:cs typeface="Segoe UI" panose="020B0502040204020203" pitchFamily="34" charset="0"/>
              </a:rPr>
              <a:t>gap</a:t>
            </a:r>
            <a:r>
              <a:rPr lang="de-DE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de-DE" altLang="en-US" sz="2400" dirty="0" err="1">
                <a:latin typeface="Segoe UI" panose="020B0502040204020203" pitchFamily="34" charset="0"/>
                <a:cs typeface="Segoe UI" panose="020B0502040204020203" pitchFamily="34" charset="0"/>
              </a:rPr>
              <a:t>split</a:t>
            </a:r>
            <a:r>
              <a:rPr lang="de-DE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-off </a:t>
            </a:r>
            <a:r>
              <a:rPr lang="de-DE" altLang="en-US" sz="2400" dirty="0" err="1">
                <a:latin typeface="Segoe UI" panose="020B0502040204020203" pitchFamily="34" charset="0"/>
                <a:cs typeface="Segoe UI" panose="020B0502040204020203" pitchFamily="34" charset="0"/>
              </a:rPr>
              <a:t>energy</a:t>
            </a:r>
            <a:endParaRPr lang="de-DE" altLang="en-US" sz="2400" baseline="-25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de-DE" alt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band </a:t>
            </a:r>
            <a:r>
              <a:rPr lang="de-DE" altLang="en-US" sz="24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offsets</a:t>
            </a:r>
            <a:r>
              <a:rPr lang="de-DE" alt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(CBO, VBO)</a:t>
            </a:r>
            <a:endParaRPr lang="de-DE" altLang="en-US" sz="2400" baseline="-25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de-DE" altLang="en-US" sz="2400" dirty="0" err="1">
                <a:latin typeface="Segoe UI" panose="020B0502040204020203" pitchFamily="34" charset="0"/>
                <a:cs typeface="Segoe UI" panose="020B0502040204020203" pitchFamily="34" charset="0"/>
              </a:rPr>
              <a:t>dielectric</a:t>
            </a:r>
            <a:r>
              <a:rPr lang="de-DE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altLang="en-US" sz="2400" dirty="0" err="1">
                <a:latin typeface="Segoe UI" panose="020B0502040204020203" pitchFamily="34" charset="0"/>
                <a:cs typeface="Segoe UI" panose="020B0502040204020203" pitchFamily="34" charset="0"/>
              </a:rPr>
              <a:t>constant</a:t>
            </a:r>
            <a:r>
              <a:rPr lang="de-DE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 (</a:t>
            </a:r>
            <a:r>
              <a:rPr lang="de-DE" altLang="en-US" sz="2400" dirty="0" err="1">
                <a:latin typeface="Segoe UI" panose="020B0502040204020203" pitchFamily="34" charset="0"/>
                <a:cs typeface="Segoe UI" panose="020B0502040204020203" pitchFamily="34" charset="0"/>
              </a:rPr>
              <a:t>Poisson</a:t>
            </a:r>
            <a:r>
              <a:rPr lang="de-DE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altLang="en-US" sz="2400" dirty="0" err="1">
                <a:latin typeface="Segoe UI" panose="020B0502040204020203" pitchFamily="34" charset="0"/>
                <a:cs typeface="Segoe UI" panose="020B0502040204020203" pitchFamily="34" charset="0"/>
              </a:rPr>
              <a:t>equation</a:t>
            </a:r>
            <a:r>
              <a:rPr lang="de-DE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  <a:endParaRPr lang="de-DE" altLang="en-US" sz="2400" baseline="-25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de-DE" alt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432395"/>
      </p:ext>
    </p:extLst>
  </p:cSld>
  <p:clrMapOvr>
    <a:masterClrMapping/>
  </p:clrMapOvr>
  <p:transition advClick="0" advTm="5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br>
              <a:rPr lang="en-US" altLang="en-US"/>
            </a:br>
            <a:endParaRPr lang="en-US" altLang="en-US">
              <a:latin typeface="Verdana" panose="020B0604030504040204" pitchFamily="34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52400" y="152400"/>
            <a:ext cx="8229600" cy="685800"/>
          </a:xfrm>
        </p:spPr>
        <p:txBody>
          <a:bodyPr/>
          <a:lstStyle/>
          <a:p>
            <a:r>
              <a:rPr lang="en-US" altLang="en-US" dirty="0">
                <a:latin typeface="Segoe UI" panose="020B0502040204020203" pitchFamily="34" charset="0"/>
                <a:cs typeface="Segoe UI" panose="020B0502040204020203" pitchFamily="34" charset="0"/>
              </a:rPr>
              <a:t>Ternaries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295400"/>
            <a:ext cx="8534400" cy="2438400"/>
          </a:xfrm>
        </p:spPr>
        <p:txBody>
          <a:bodyPr/>
          <a:lstStyle/>
          <a:p>
            <a:pPr marL="457200" indent="-457200">
              <a:buFont typeface="+mj-lt"/>
              <a:buAutoNum type="alphaLcPeriod"/>
            </a:pPr>
            <a:r>
              <a:rPr lang="en-GB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Linear interpolation</a:t>
            </a:r>
          </a:p>
          <a:p>
            <a:pPr marL="457200" indent="-457200">
              <a:buFont typeface="+mj-lt"/>
              <a:buAutoNum type="alphaLcPeriod"/>
            </a:pPr>
            <a:r>
              <a:rPr lang="en-GB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Quadratic interpolation using a </a:t>
            </a:r>
            <a:r>
              <a:rPr lang="en-GB" alt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constant</a:t>
            </a:r>
            <a:r>
              <a:rPr lang="en-GB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 bowing parameter</a:t>
            </a:r>
            <a:endParaRPr lang="de-DE" alt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>
              <a:buFont typeface="+mj-lt"/>
              <a:buAutoNum type="alphaLcPeriod"/>
            </a:pPr>
            <a:r>
              <a:rPr lang="de-DE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Interpolation </a:t>
            </a:r>
            <a:r>
              <a:rPr lang="de-DE" altLang="en-US" sz="2400" dirty="0" err="1">
                <a:latin typeface="Segoe UI" panose="020B0502040204020203" pitchFamily="34" charset="0"/>
                <a:cs typeface="Segoe UI" panose="020B0502040204020203" pitchFamily="34" charset="0"/>
              </a:rPr>
              <a:t>using</a:t>
            </a:r>
            <a:r>
              <a:rPr lang="de-DE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 a </a:t>
            </a:r>
            <a:r>
              <a:rPr lang="de-DE" altLang="en-US" sz="2400" dirty="0" err="1">
                <a:latin typeface="Segoe UI" panose="020B0502040204020203" pitchFamily="34" charset="0"/>
                <a:cs typeface="Segoe UI" panose="020B0502040204020203" pitchFamily="34" charset="0"/>
              </a:rPr>
              <a:t>bowing</a:t>
            </a:r>
            <a:r>
              <a:rPr lang="de-DE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altLang="en-US" sz="2400" dirty="0" err="1">
                <a:latin typeface="Segoe UI" panose="020B0502040204020203" pitchFamily="34" charset="0"/>
                <a:cs typeface="Segoe UI" panose="020B0502040204020203" pitchFamily="34" charset="0"/>
              </a:rPr>
              <a:t>parameter</a:t>
            </a:r>
            <a:r>
              <a:rPr lang="de-DE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altLang="en-US" sz="2400" dirty="0" err="1">
                <a:latin typeface="Segoe UI" panose="020B0502040204020203" pitchFamily="34" charset="0"/>
                <a:cs typeface="Segoe UI" panose="020B0502040204020203" pitchFamily="34" charset="0"/>
              </a:rPr>
              <a:t>which</a:t>
            </a:r>
            <a:r>
              <a:rPr lang="de-DE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altLang="en-US" sz="2400" dirty="0" err="1">
                <a:latin typeface="Segoe UI" panose="020B0502040204020203" pitchFamily="34" charset="0"/>
                <a:cs typeface="Segoe UI" panose="020B0502040204020203" pitchFamily="34" charset="0"/>
              </a:rPr>
              <a:t>depends</a:t>
            </a:r>
            <a:r>
              <a:rPr lang="de-DE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 on </a:t>
            </a:r>
            <a:r>
              <a:rPr lang="de-DE" altLang="en-US" sz="24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alloy</a:t>
            </a:r>
            <a:r>
              <a:rPr lang="de-DE" alt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altLang="en-US" sz="24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content</a:t>
            </a:r>
            <a:r>
              <a:rPr lang="de-DE" alt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altLang="en-US" sz="2400" i="1" dirty="0">
                <a:latin typeface="Segoe UI" panose="020B0502040204020203" pitchFamily="34" charset="0"/>
                <a:cs typeface="Segoe UI" panose="020B0502040204020203" pitchFamily="34" charset="0"/>
              </a:rPr>
              <a:t>x</a:t>
            </a:r>
            <a:endParaRPr lang="de-DE" altLang="en-US" sz="2400" i="1" baseline="-25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de-DE" alt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61195"/>
      </p:ext>
    </p:extLst>
  </p:cSld>
  <p:clrMapOvr>
    <a:masterClrMapping/>
  </p:clrMapOvr>
  <p:transition advClick="0" advTm="5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br>
              <a:rPr lang="en-US" altLang="en-US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alt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295400"/>
            <a:ext cx="8534400" cy="2438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Ternary</a:t>
            </a:r>
          </a:p>
          <a:p>
            <a:pPr>
              <a:buFont typeface="Wingdings" panose="05000000000000000000" pitchFamily="2" charset="2"/>
              <a:buNone/>
            </a:pPr>
            <a:endParaRPr lang="de-DE" altLang="en-US" sz="2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GB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Binaries GaAs, </a:t>
            </a:r>
            <a:r>
              <a:rPr lang="en-GB" altLang="en-US" sz="2400" dirty="0" err="1">
                <a:latin typeface="Segoe UI" panose="020B0502040204020203" pitchFamily="34" charset="0"/>
                <a:cs typeface="Segoe UI" panose="020B0502040204020203" pitchFamily="34" charset="0"/>
              </a:rPr>
              <a:t>AlAs</a:t>
            </a:r>
            <a:br>
              <a:rPr lang="en-GB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altLang="en-US" sz="2400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 Ternary Al</a:t>
            </a:r>
            <a:r>
              <a:rPr lang="en-GB" altLang="en-US" sz="2400" baseline="-250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x</a:t>
            </a:r>
            <a:r>
              <a:rPr lang="en-GB" altLang="en-US" sz="2400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Ga</a:t>
            </a:r>
            <a:r>
              <a:rPr lang="en-GB" altLang="en-US" sz="2400" baseline="-250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1-x</a:t>
            </a:r>
            <a:r>
              <a:rPr lang="en-GB" altLang="en-US" sz="2400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As = </a:t>
            </a:r>
            <a:r>
              <a:rPr lang="en-GB" altLang="en-US" sz="24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x</a:t>
            </a:r>
            <a:r>
              <a:rPr lang="en-GB" altLang="en-US" sz="2400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GB" altLang="en-US" sz="2400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AlAs</a:t>
            </a:r>
            <a:r>
              <a:rPr lang="en-GB" altLang="en-US" sz="2400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+ </a:t>
            </a:r>
            <a:r>
              <a:rPr lang="en-GB" altLang="en-US" sz="24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(1-x)</a:t>
            </a:r>
            <a:r>
              <a:rPr lang="en-GB" altLang="en-US" sz="2400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GaAs</a:t>
            </a:r>
            <a:endParaRPr lang="en-GB" alt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de-DE" altLang="en-US" sz="2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de-DE" altLang="en-US" sz="24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Bowing</a:t>
            </a:r>
            <a:r>
              <a:rPr lang="de-DE" alt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altLang="en-US" sz="24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parameter</a:t>
            </a:r>
            <a:r>
              <a:rPr lang="de-DE" alt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altLang="en-US" sz="2400" dirty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</a:t>
            </a:r>
            <a:endParaRPr lang="de-DE" alt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GB" altLang="en-US" sz="2400" dirty="0">
              <a:latin typeface="Segoe UI" panose="020B0502040204020203" pitchFamily="34" charset="0"/>
              <a:cs typeface="Segoe UI" panose="020B0502040204020203" pitchFamily="34" charset="0"/>
              <a:sym typeface="Wingdings" panose="05000000000000000000" pitchFamily="2" charset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52400" y="152400"/>
            <a:ext cx="8229600" cy="685800"/>
          </a:xfrm>
        </p:spPr>
        <p:txBody>
          <a:bodyPr/>
          <a:lstStyle/>
          <a:p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Ternaries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4495800"/>
            <a:ext cx="3150092" cy="941712"/>
          </a:xfrm>
          <a:prstGeom prst="rect">
            <a:avLst/>
          </a:prstGeom>
        </p:spPr>
      </p:pic>
      <p:sp>
        <p:nvSpPr>
          <p:cNvPr id="14" name="Freeform 13"/>
          <p:cNvSpPr/>
          <p:nvPr/>
        </p:nvSpPr>
        <p:spPr bwMode="auto">
          <a:xfrm>
            <a:off x="3142034" y="4724400"/>
            <a:ext cx="2548647" cy="207523"/>
          </a:xfrm>
          <a:custGeom>
            <a:avLst/>
            <a:gdLst>
              <a:gd name="connsiteX0" fmla="*/ 0 w 2548647"/>
              <a:gd name="connsiteY0" fmla="*/ 437780 h 457235"/>
              <a:gd name="connsiteX1" fmla="*/ 1264596 w 2548647"/>
              <a:gd name="connsiteY1" fmla="*/ 35 h 457235"/>
              <a:gd name="connsiteX2" fmla="*/ 2548647 w 2548647"/>
              <a:gd name="connsiteY2" fmla="*/ 457235 h 457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48647" h="457235">
                <a:moveTo>
                  <a:pt x="0" y="437780"/>
                </a:moveTo>
                <a:cubicBezTo>
                  <a:pt x="419911" y="217286"/>
                  <a:pt x="839822" y="-3207"/>
                  <a:pt x="1264596" y="35"/>
                </a:cubicBezTo>
                <a:cubicBezTo>
                  <a:pt x="1689370" y="3277"/>
                  <a:pt x="2119008" y="230256"/>
                  <a:pt x="2548647" y="457235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de-DE" sz="1800" b="0" i="0" u="none" strike="noStrike" baseline="0">
              <a:solidFill>
                <a:schemeClr val="tx1">
                  <a:alpha val="100000"/>
                </a:schemeClr>
              </a:solidFill>
              <a:effectLst/>
              <a:latin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05600" y="2895600"/>
            <a:ext cx="154241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altLang="en-US" sz="2400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– </a:t>
            </a:r>
            <a:r>
              <a:rPr lang="en-GB" altLang="en-US" sz="2400" dirty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C</a:t>
            </a:r>
            <a:r>
              <a:rPr lang="en-GB" altLang="en-US" sz="2400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GB" altLang="en-US" sz="24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x</a:t>
            </a:r>
            <a:r>
              <a:rPr lang="en-GB" altLang="en-US" sz="2400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GB" altLang="en-US" sz="24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(1-x)</a:t>
            </a:r>
            <a:endParaRPr lang="de-DE" alt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de-DE" dirty="0"/>
          </a:p>
        </p:txBody>
      </p:sp>
      <p:sp>
        <p:nvSpPr>
          <p:cNvPr id="16" name="TextBox 15"/>
          <p:cNvSpPr txBox="1"/>
          <p:nvPr/>
        </p:nvSpPr>
        <p:spPr>
          <a:xfrm>
            <a:off x="6705600" y="3733800"/>
            <a:ext cx="1869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altLang="en-US" sz="2400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–</a:t>
            </a:r>
            <a:r>
              <a:rPr lang="en-GB" altLang="en-US" sz="2400" dirty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C(x)</a:t>
            </a:r>
            <a:r>
              <a:rPr lang="en-GB" altLang="en-US" sz="2400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GB" altLang="en-US" sz="24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x</a:t>
            </a:r>
            <a:r>
              <a:rPr lang="en-GB" altLang="en-US" sz="2400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GB" altLang="en-US" sz="24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(1-x)</a:t>
            </a:r>
            <a:endParaRPr lang="de-DE" alt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427400E-2616-4795-A234-916D460EFF0A}"/>
              </a:ext>
            </a:extLst>
          </p:cNvPr>
          <p:cNvSpPr/>
          <p:nvPr/>
        </p:nvSpPr>
        <p:spPr>
          <a:xfrm>
            <a:off x="6226779" y="4295001"/>
            <a:ext cx="26886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i="1" dirty="0">
                <a:latin typeface="Segoe UI" panose="020B0502040204020203" pitchFamily="34" charset="0"/>
                <a:cs typeface="Segoe UI" panose="020B0502040204020203" pitchFamily="34" charset="0"/>
              </a:rPr>
              <a:t>might depend on alloy content x</a:t>
            </a:r>
            <a:endParaRPr lang="de-DE" sz="1400" i="1" dirty="0"/>
          </a:p>
        </p:txBody>
      </p:sp>
    </p:spTree>
    <p:extLst>
      <p:ext uri="{BB962C8B-B14F-4D97-AF65-F5344CB8AC3E}">
        <p14:creationId xmlns:p14="http://schemas.microsoft.com/office/powerpoint/2010/main" val="630752650"/>
      </p:ext>
    </p:extLst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uiExpand="1" build="p"/>
      <p:bldP spid="14" grpId="0" animBg="1"/>
      <p:bldP spid="15" grpId="0"/>
      <p:bldP spid="16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br>
              <a:rPr lang="en-US" altLang="en-US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alt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295400"/>
            <a:ext cx="8534400" cy="2438400"/>
          </a:xfrm>
        </p:spPr>
        <p:txBody>
          <a:bodyPr/>
          <a:lstStyle/>
          <a:p>
            <a:r>
              <a:rPr lang="en-GB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Quaternary: 				                                 </a:t>
            </a:r>
            <a:r>
              <a:rPr lang="en-GB" altLang="en-US" sz="24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Al</a:t>
            </a:r>
            <a:r>
              <a:rPr lang="en-GB" altLang="en-US" sz="2400" baseline="-250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x</a:t>
            </a:r>
            <a:r>
              <a:rPr lang="en-GB" altLang="en-US" sz="24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Ga</a:t>
            </a:r>
            <a:r>
              <a:rPr lang="en-GB" altLang="en-US" sz="2400" baseline="-250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1-x</a:t>
            </a:r>
            <a:r>
              <a:rPr lang="en-GB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As</a:t>
            </a:r>
            <a:r>
              <a:rPr lang="en-GB" altLang="en-US" sz="2400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y</a:t>
            </a:r>
            <a:r>
              <a:rPr lang="en-GB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P</a:t>
            </a:r>
            <a:r>
              <a:rPr lang="en-GB" altLang="en-US" sz="2400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1-y</a:t>
            </a:r>
            <a:br>
              <a:rPr lang="en-GB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altLang="en-US" sz="24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                                                  III-III</a:t>
            </a:r>
            <a:r>
              <a:rPr lang="en-GB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-V-V</a:t>
            </a:r>
          </a:p>
          <a:p>
            <a:endParaRPr lang="en-GB" alt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de-DE" alt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52400" y="152400"/>
            <a:ext cx="8229600" cy="685800"/>
          </a:xfrm>
        </p:spPr>
        <p:txBody>
          <a:bodyPr/>
          <a:lstStyle/>
          <a:p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Quaternaries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738186"/>
            <a:ext cx="7010704" cy="3056591"/>
          </a:xfrm>
          <a:prstGeom prst="rect">
            <a:avLst/>
          </a:prstGeom>
        </p:spPr>
      </p:pic>
      <p:sp>
        <p:nvSpPr>
          <p:cNvPr id="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66800" y="2048809"/>
            <a:ext cx="8534400" cy="24384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4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III-III-III</a:t>
            </a:r>
            <a:r>
              <a:rPr lang="en-GB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-V, </a:t>
            </a:r>
            <a:r>
              <a:rPr lang="en-GB" altLang="en-US" sz="24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III</a:t>
            </a:r>
            <a:r>
              <a:rPr lang="en-GB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-V-V-V</a:t>
            </a:r>
          </a:p>
          <a:p>
            <a:pPr marL="0" indent="0">
              <a:buNone/>
            </a:pPr>
            <a:endParaRPr lang="en-GB" alt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de-DE" alt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 rot="17931964">
            <a:off x="570053" y="3526816"/>
            <a:ext cx="1960296" cy="878322"/>
          </a:xfrm>
          <a:custGeom>
            <a:avLst/>
            <a:gdLst>
              <a:gd name="connsiteX0" fmla="*/ 0 w 2548647"/>
              <a:gd name="connsiteY0" fmla="*/ 437780 h 457235"/>
              <a:gd name="connsiteX1" fmla="*/ 1264596 w 2548647"/>
              <a:gd name="connsiteY1" fmla="*/ 35 h 457235"/>
              <a:gd name="connsiteX2" fmla="*/ 2548647 w 2548647"/>
              <a:gd name="connsiteY2" fmla="*/ 457235 h 457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48647" h="457235">
                <a:moveTo>
                  <a:pt x="0" y="437780"/>
                </a:moveTo>
                <a:cubicBezTo>
                  <a:pt x="419911" y="217286"/>
                  <a:pt x="839822" y="-3207"/>
                  <a:pt x="1264596" y="35"/>
                </a:cubicBezTo>
                <a:cubicBezTo>
                  <a:pt x="1689370" y="3277"/>
                  <a:pt x="2119008" y="230256"/>
                  <a:pt x="2548647" y="457235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de-DE" sz="1800" b="0" i="0" u="none" strike="noStrike" baseline="0">
              <a:solidFill>
                <a:schemeClr val="tx1">
                  <a:alpha val="100000"/>
                </a:schemeClr>
              </a:solidFill>
              <a:effectLst/>
              <a:latin typeface="Arial"/>
            </a:endParaRPr>
          </a:p>
        </p:txBody>
      </p:sp>
      <p:sp>
        <p:nvSpPr>
          <p:cNvPr id="9" name="Freeform 8"/>
          <p:cNvSpPr/>
          <p:nvPr/>
        </p:nvSpPr>
        <p:spPr bwMode="auto">
          <a:xfrm rot="14483565">
            <a:off x="1919496" y="4216525"/>
            <a:ext cx="1866267" cy="121613"/>
          </a:xfrm>
          <a:custGeom>
            <a:avLst/>
            <a:gdLst>
              <a:gd name="connsiteX0" fmla="*/ 0 w 2548647"/>
              <a:gd name="connsiteY0" fmla="*/ 437780 h 457235"/>
              <a:gd name="connsiteX1" fmla="*/ 1264596 w 2548647"/>
              <a:gd name="connsiteY1" fmla="*/ 35 h 457235"/>
              <a:gd name="connsiteX2" fmla="*/ 2548647 w 2548647"/>
              <a:gd name="connsiteY2" fmla="*/ 457235 h 457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48647" h="457235">
                <a:moveTo>
                  <a:pt x="0" y="437780"/>
                </a:moveTo>
                <a:cubicBezTo>
                  <a:pt x="419911" y="217286"/>
                  <a:pt x="839822" y="-3207"/>
                  <a:pt x="1264596" y="35"/>
                </a:cubicBezTo>
                <a:cubicBezTo>
                  <a:pt x="1689370" y="3277"/>
                  <a:pt x="2119008" y="230256"/>
                  <a:pt x="2548647" y="457235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de-DE" sz="1800" b="0" i="0" u="none" strike="noStrike" baseline="0">
              <a:solidFill>
                <a:schemeClr val="tx1">
                  <a:alpha val="100000"/>
                </a:schemeClr>
              </a:solidFill>
              <a:effectLst/>
              <a:latin typeface="Arial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1445079" y="4944408"/>
            <a:ext cx="1917564" cy="103761"/>
          </a:xfrm>
          <a:custGeom>
            <a:avLst/>
            <a:gdLst>
              <a:gd name="connsiteX0" fmla="*/ 0 w 2548647"/>
              <a:gd name="connsiteY0" fmla="*/ 437780 h 457235"/>
              <a:gd name="connsiteX1" fmla="*/ 1264596 w 2548647"/>
              <a:gd name="connsiteY1" fmla="*/ 35 h 457235"/>
              <a:gd name="connsiteX2" fmla="*/ 2548647 w 2548647"/>
              <a:gd name="connsiteY2" fmla="*/ 457235 h 457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48647" h="457235">
                <a:moveTo>
                  <a:pt x="0" y="437780"/>
                </a:moveTo>
                <a:cubicBezTo>
                  <a:pt x="419911" y="217286"/>
                  <a:pt x="839822" y="-3207"/>
                  <a:pt x="1264596" y="35"/>
                </a:cubicBezTo>
                <a:cubicBezTo>
                  <a:pt x="1689370" y="3277"/>
                  <a:pt x="2119008" y="230256"/>
                  <a:pt x="2548647" y="457235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de-DE" sz="1800" b="0" i="0" u="none" strike="noStrike" baseline="0">
              <a:solidFill>
                <a:schemeClr val="tx1">
                  <a:alpha val="100000"/>
                </a:schemeClr>
              </a:solidFill>
              <a:effectLst/>
              <a:latin typeface="Arial"/>
            </a:endParaRPr>
          </a:p>
        </p:txBody>
      </p:sp>
      <p:sp>
        <p:nvSpPr>
          <p:cNvPr id="11" name="Freeform 10"/>
          <p:cNvSpPr/>
          <p:nvPr/>
        </p:nvSpPr>
        <p:spPr bwMode="auto">
          <a:xfrm rot="18771226">
            <a:off x="4494491" y="3699428"/>
            <a:ext cx="2740936" cy="568721"/>
          </a:xfrm>
          <a:custGeom>
            <a:avLst/>
            <a:gdLst>
              <a:gd name="connsiteX0" fmla="*/ 0 w 2548647"/>
              <a:gd name="connsiteY0" fmla="*/ 437780 h 457235"/>
              <a:gd name="connsiteX1" fmla="*/ 1264596 w 2548647"/>
              <a:gd name="connsiteY1" fmla="*/ 35 h 457235"/>
              <a:gd name="connsiteX2" fmla="*/ 2548647 w 2548647"/>
              <a:gd name="connsiteY2" fmla="*/ 457235 h 457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48647" h="457235">
                <a:moveTo>
                  <a:pt x="0" y="437780"/>
                </a:moveTo>
                <a:cubicBezTo>
                  <a:pt x="419911" y="217286"/>
                  <a:pt x="839822" y="-3207"/>
                  <a:pt x="1264596" y="35"/>
                </a:cubicBezTo>
                <a:cubicBezTo>
                  <a:pt x="1689370" y="3277"/>
                  <a:pt x="2119008" y="230256"/>
                  <a:pt x="2548647" y="457235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de-DE" sz="1800" b="0" i="0" u="none" strike="noStrike" baseline="0">
              <a:solidFill>
                <a:schemeClr val="tx1">
                  <a:alpha val="100000"/>
                </a:schemeClr>
              </a:solidFill>
              <a:effectLst/>
              <a:latin typeface="Arial"/>
            </a:endParaRPr>
          </a:p>
        </p:txBody>
      </p:sp>
      <p:sp>
        <p:nvSpPr>
          <p:cNvPr id="12" name="Freeform 11"/>
          <p:cNvSpPr/>
          <p:nvPr/>
        </p:nvSpPr>
        <p:spPr bwMode="auto">
          <a:xfrm rot="16200000" flipV="1">
            <a:off x="6560884" y="3685549"/>
            <a:ext cx="1919094" cy="961138"/>
          </a:xfrm>
          <a:custGeom>
            <a:avLst/>
            <a:gdLst>
              <a:gd name="connsiteX0" fmla="*/ 0 w 2548647"/>
              <a:gd name="connsiteY0" fmla="*/ 437780 h 457235"/>
              <a:gd name="connsiteX1" fmla="*/ 1264596 w 2548647"/>
              <a:gd name="connsiteY1" fmla="*/ 35 h 457235"/>
              <a:gd name="connsiteX2" fmla="*/ 2548647 w 2548647"/>
              <a:gd name="connsiteY2" fmla="*/ 457235 h 457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48647" h="457235">
                <a:moveTo>
                  <a:pt x="0" y="437780"/>
                </a:moveTo>
                <a:cubicBezTo>
                  <a:pt x="419911" y="217286"/>
                  <a:pt x="839822" y="-3207"/>
                  <a:pt x="1264596" y="35"/>
                </a:cubicBezTo>
                <a:cubicBezTo>
                  <a:pt x="1689370" y="3277"/>
                  <a:pt x="2119008" y="230256"/>
                  <a:pt x="2548647" y="457235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de-DE" sz="1800" b="0" i="0" u="none" strike="noStrike" baseline="0">
              <a:solidFill>
                <a:schemeClr val="tx1">
                  <a:alpha val="100000"/>
                </a:schemeClr>
              </a:solidFill>
              <a:effectLst/>
              <a:latin typeface="Arial"/>
            </a:endParaRPr>
          </a:p>
        </p:txBody>
      </p:sp>
      <p:sp>
        <p:nvSpPr>
          <p:cNvPr id="13" name="Freeform 12"/>
          <p:cNvSpPr/>
          <p:nvPr/>
        </p:nvSpPr>
        <p:spPr bwMode="auto">
          <a:xfrm rot="2608590">
            <a:off x="4788061" y="4061712"/>
            <a:ext cx="2740936" cy="137228"/>
          </a:xfrm>
          <a:custGeom>
            <a:avLst/>
            <a:gdLst>
              <a:gd name="connsiteX0" fmla="*/ 0 w 2548647"/>
              <a:gd name="connsiteY0" fmla="*/ 437780 h 457235"/>
              <a:gd name="connsiteX1" fmla="*/ 1264596 w 2548647"/>
              <a:gd name="connsiteY1" fmla="*/ 35 h 457235"/>
              <a:gd name="connsiteX2" fmla="*/ 2548647 w 2548647"/>
              <a:gd name="connsiteY2" fmla="*/ 457235 h 457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48647" h="457235">
                <a:moveTo>
                  <a:pt x="0" y="437780"/>
                </a:moveTo>
                <a:cubicBezTo>
                  <a:pt x="419911" y="217286"/>
                  <a:pt x="839822" y="-3207"/>
                  <a:pt x="1264596" y="35"/>
                </a:cubicBezTo>
                <a:cubicBezTo>
                  <a:pt x="1689370" y="3277"/>
                  <a:pt x="2119008" y="230256"/>
                  <a:pt x="2548647" y="457235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de-DE" sz="1800" b="0" i="0" u="none" strike="noStrike" baseline="0">
              <a:solidFill>
                <a:schemeClr val="tx1">
                  <a:alpha val="100000"/>
                </a:schemeClr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8830817"/>
      </p:ext>
    </p:extLst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br>
              <a:rPr lang="en-US" altLang="en-US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alt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2090737"/>
            <a:ext cx="2325757" cy="1414463"/>
          </a:xfrm>
        </p:spPr>
        <p:txBody>
          <a:bodyPr/>
          <a:lstStyle/>
          <a:p>
            <a:pPr marL="0" indent="0" algn="ctr">
              <a:buNone/>
            </a:pPr>
            <a:r>
              <a:rPr lang="en-GB" altLang="en-US" sz="24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Al</a:t>
            </a:r>
            <a:r>
              <a:rPr lang="en-GB" altLang="en-US" sz="2400" baseline="-250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x</a:t>
            </a:r>
            <a:r>
              <a:rPr lang="en-GB" altLang="en-US" sz="24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Ga</a:t>
            </a:r>
            <a:r>
              <a:rPr lang="en-GB" altLang="en-US" sz="2400" baseline="-250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1-x</a:t>
            </a:r>
            <a:r>
              <a:rPr lang="en-GB" altLang="en-US" sz="24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</a:t>
            </a:r>
            <a:r>
              <a:rPr lang="en-GB" altLang="en-US" sz="2400" baseline="-250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1-x-y</a:t>
            </a:r>
            <a:r>
              <a:rPr lang="en-GB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As</a:t>
            </a:r>
          </a:p>
          <a:p>
            <a:pPr marL="0" indent="0" algn="ctr">
              <a:buNone/>
            </a:pPr>
            <a:r>
              <a:rPr lang="en-GB" altLang="en-US" sz="24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III-III-III</a:t>
            </a:r>
            <a:r>
              <a:rPr lang="en-GB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-V</a:t>
            </a:r>
          </a:p>
          <a:p>
            <a:pPr marL="0" indent="0" algn="ctr">
              <a:buNone/>
            </a:pPr>
            <a:r>
              <a:rPr lang="en-GB" altLang="en-US" sz="24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III</a:t>
            </a:r>
            <a:r>
              <a:rPr lang="en-GB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-V-V-V</a:t>
            </a:r>
            <a:r>
              <a:rPr lang="en-GB" altLang="en-US" sz="24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                                               </a:t>
            </a:r>
            <a:endParaRPr lang="en-GB" alt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de-DE" alt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52400" y="152400"/>
            <a:ext cx="8229600" cy="685800"/>
          </a:xfrm>
        </p:spPr>
        <p:txBody>
          <a:bodyPr/>
          <a:lstStyle/>
          <a:p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Quaternaries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1" y="1236207"/>
            <a:ext cx="6553200" cy="73564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304" y="3742961"/>
            <a:ext cx="7786688" cy="2029552"/>
          </a:xfrm>
          <a:prstGeom prst="rect">
            <a:avLst/>
          </a:prstGeom>
        </p:spPr>
      </p:pic>
      <p:sp>
        <p:nvSpPr>
          <p:cNvPr id="1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257800" y="2718195"/>
            <a:ext cx="2325757" cy="488158"/>
          </a:xfrm>
        </p:spPr>
        <p:txBody>
          <a:bodyPr/>
          <a:lstStyle/>
          <a:p>
            <a:pPr marL="0" indent="0" algn="ctr">
              <a:buNone/>
            </a:pPr>
            <a:r>
              <a:rPr lang="en-GB" altLang="en-US" sz="2400" dirty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10 parameters!                                           </a:t>
            </a:r>
          </a:p>
          <a:p>
            <a:endParaRPr lang="de-DE" alt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537277"/>
      </p:ext>
    </p:extLst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6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br>
              <a:rPr lang="en-US" altLang="en-US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alt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35227" y="2396844"/>
            <a:ext cx="8534400" cy="1219200"/>
          </a:xfrm>
        </p:spPr>
        <p:txBody>
          <a:bodyPr/>
          <a:lstStyle/>
          <a:p>
            <a:pPr marL="0" indent="0" algn="ctr">
              <a:buNone/>
            </a:pPr>
            <a:r>
              <a:rPr lang="en-GB" altLang="en-US" sz="24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Al</a:t>
            </a:r>
            <a:r>
              <a:rPr lang="en-GB" altLang="en-US" sz="2400" baseline="-250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x</a:t>
            </a:r>
            <a:r>
              <a:rPr lang="en-GB" altLang="en-US" sz="24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Ga</a:t>
            </a:r>
            <a:r>
              <a:rPr lang="en-GB" altLang="en-US" sz="2400" baseline="-250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1-x</a:t>
            </a:r>
            <a:r>
              <a:rPr lang="en-GB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As</a:t>
            </a:r>
            <a:r>
              <a:rPr lang="en-GB" altLang="en-US" sz="2400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y</a:t>
            </a:r>
            <a:r>
              <a:rPr lang="en-GB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P</a:t>
            </a:r>
            <a:r>
              <a:rPr lang="en-GB" altLang="en-US" sz="2400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1-y</a:t>
            </a:r>
            <a:br>
              <a:rPr lang="en-GB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altLang="en-US" sz="24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III-III</a:t>
            </a:r>
            <a:r>
              <a:rPr lang="en-GB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-V-V</a:t>
            </a:r>
          </a:p>
          <a:p>
            <a:endParaRPr lang="en-GB" alt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de-DE" alt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52400" y="152400"/>
            <a:ext cx="8229600" cy="685800"/>
          </a:xfrm>
        </p:spPr>
        <p:txBody>
          <a:bodyPr/>
          <a:lstStyle/>
          <a:p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Quaternaries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3962400"/>
            <a:ext cx="9067800" cy="1597033"/>
          </a:xfrm>
          <a:prstGeom prst="rect">
            <a:avLst/>
          </a:prstGeom>
        </p:spPr>
      </p:pic>
      <p:sp>
        <p:nvSpPr>
          <p:cNvPr id="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443870" y="3261121"/>
            <a:ext cx="2325757" cy="488158"/>
          </a:xfrm>
        </p:spPr>
        <p:txBody>
          <a:bodyPr/>
          <a:lstStyle/>
          <a:p>
            <a:pPr marL="0" indent="0" algn="ctr">
              <a:buNone/>
            </a:pPr>
            <a:r>
              <a:rPr lang="en-GB" altLang="en-US" sz="2400" dirty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13 parameters!                                           </a:t>
            </a:r>
          </a:p>
          <a:p>
            <a:endParaRPr lang="de-DE" alt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411" y="1114425"/>
            <a:ext cx="7109790" cy="773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829958"/>
      </p:ext>
    </p:extLst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6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br>
              <a:rPr lang="en-US" altLang="en-US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alt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295400"/>
            <a:ext cx="8534400" cy="2438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de-DE" altLang="en-US" sz="24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GaAs</a:t>
            </a:r>
            <a:r>
              <a:rPr lang="de-DE" alt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/</a:t>
            </a:r>
            <a:r>
              <a:rPr lang="de-DE" altLang="en-US" sz="24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InGaAs</a:t>
            </a:r>
            <a:r>
              <a:rPr lang="de-DE" alt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altLang="en-US" sz="24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heterostructures</a:t>
            </a:r>
            <a:r>
              <a:rPr lang="de-DE" alt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 (</a:t>
            </a:r>
            <a:r>
              <a:rPr lang="de-DE" altLang="en-US" sz="2400" b="1" dirty="0" err="1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strain</a:t>
            </a:r>
            <a:r>
              <a:rPr lang="de-DE" alt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!)</a:t>
            </a:r>
          </a:p>
          <a:p>
            <a:r>
              <a:rPr lang="de-DE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... +</a:t>
            </a:r>
          </a:p>
          <a:p>
            <a:r>
              <a:rPr lang="de-DE" altLang="en-US" sz="2400" dirty="0" err="1">
                <a:latin typeface="Segoe UI" panose="020B0502040204020203" pitchFamily="34" charset="0"/>
                <a:cs typeface="Segoe UI" panose="020B0502040204020203" pitchFamily="34" charset="0"/>
              </a:rPr>
              <a:t>lattice</a:t>
            </a:r>
            <a:r>
              <a:rPr lang="de-DE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altLang="en-US" sz="2400" dirty="0" err="1">
                <a:latin typeface="Segoe UI" panose="020B0502040204020203" pitchFamily="34" charset="0"/>
                <a:cs typeface="Segoe UI" panose="020B0502040204020203" pitchFamily="34" charset="0"/>
              </a:rPr>
              <a:t>constant</a:t>
            </a:r>
            <a:endParaRPr lang="de-DE" alt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de-DE" altLang="en-US" sz="2400" dirty="0" err="1">
                <a:latin typeface="Segoe UI" panose="020B0502040204020203" pitchFamily="34" charset="0"/>
                <a:cs typeface="Segoe UI" panose="020B0502040204020203" pitchFamily="34" charset="0"/>
              </a:rPr>
              <a:t>elastic</a:t>
            </a:r>
            <a:r>
              <a:rPr lang="de-DE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altLang="en-US" sz="2400" dirty="0" err="1">
                <a:latin typeface="Segoe UI" panose="020B0502040204020203" pitchFamily="34" charset="0"/>
                <a:cs typeface="Segoe UI" panose="020B0502040204020203" pitchFamily="34" charset="0"/>
              </a:rPr>
              <a:t>constants</a:t>
            </a:r>
            <a:r>
              <a:rPr lang="de-DE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 (2-3 </a:t>
            </a:r>
            <a:r>
              <a:rPr lang="de-DE" altLang="en-US" sz="2400" dirty="0" err="1">
                <a:latin typeface="Segoe UI" panose="020B0502040204020203" pitchFamily="34" charset="0"/>
                <a:cs typeface="Segoe UI" panose="020B0502040204020203" pitchFamily="34" charset="0"/>
              </a:rPr>
              <a:t>parameters</a:t>
            </a:r>
            <a:r>
              <a:rPr lang="de-DE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r>
              <a:rPr lang="de-DE" altLang="en-US" sz="2400" dirty="0" err="1">
                <a:latin typeface="Segoe UI" panose="020B0502040204020203" pitchFamily="34" charset="0"/>
                <a:cs typeface="Segoe UI" panose="020B0502040204020203" pitchFamily="34" charset="0"/>
              </a:rPr>
              <a:t>piezoelectric</a:t>
            </a:r>
            <a:r>
              <a:rPr lang="de-DE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altLang="en-US" sz="2400" dirty="0" err="1">
                <a:latin typeface="Segoe UI" panose="020B0502040204020203" pitchFamily="34" charset="0"/>
                <a:cs typeface="Segoe UI" panose="020B0502040204020203" pitchFamily="34" charset="0"/>
              </a:rPr>
              <a:t>constant</a:t>
            </a:r>
            <a:endParaRPr lang="de-DE" altLang="en-US" sz="2400" baseline="-25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de-DE" altLang="en-US" sz="2400" dirty="0" err="1">
                <a:latin typeface="Segoe UI" panose="020B0502040204020203" pitchFamily="34" charset="0"/>
                <a:cs typeface="Segoe UI" panose="020B0502040204020203" pitchFamily="34" charset="0"/>
              </a:rPr>
              <a:t>deformation</a:t>
            </a:r>
            <a:r>
              <a:rPr lang="de-DE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altLang="en-US" sz="2400" dirty="0" err="1">
                <a:latin typeface="Segoe UI" panose="020B0502040204020203" pitchFamily="34" charset="0"/>
                <a:cs typeface="Segoe UI" panose="020B0502040204020203" pitchFamily="34" charset="0"/>
              </a:rPr>
              <a:t>potentials</a:t>
            </a:r>
            <a:r>
              <a:rPr lang="de-DE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 (3-8 </a:t>
            </a:r>
            <a:r>
              <a:rPr lang="de-DE" altLang="en-US" sz="2400" dirty="0" err="1">
                <a:latin typeface="Segoe UI" panose="020B0502040204020203" pitchFamily="34" charset="0"/>
                <a:cs typeface="Segoe UI" panose="020B0502040204020203" pitchFamily="34" charset="0"/>
              </a:rPr>
              <a:t>parameters</a:t>
            </a:r>
            <a:r>
              <a:rPr lang="de-DE" alt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  <a:endParaRPr lang="de-DE" altLang="en-US" sz="2400" baseline="-25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de-DE" alt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52400" y="152400"/>
            <a:ext cx="8229600" cy="685800"/>
          </a:xfrm>
        </p:spPr>
        <p:txBody>
          <a:bodyPr/>
          <a:lstStyle/>
          <a:p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Material parameters needed</a:t>
            </a:r>
          </a:p>
        </p:txBody>
      </p:sp>
    </p:spTree>
    <p:extLst>
      <p:ext uri="{BB962C8B-B14F-4D97-AF65-F5344CB8AC3E}">
        <p14:creationId xmlns:p14="http://schemas.microsoft.com/office/powerpoint/2010/main" val="1154269060"/>
      </p:ext>
    </p:extLst>
  </p:cSld>
  <p:clrMapOvr>
    <a:masterClrMapping/>
  </p:clrMapOvr>
  <p:transition advClick="0" advTm="5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br>
              <a:rPr lang="en-US" altLang="en-US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alt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52400" y="152400"/>
            <a:ext cx="8229600" cy="685800"/>
          </a:xfrm>
        </p:spPr>
        <p:txBody>
          <a:bodyPr/>
          <a:lstStyle/>
          <a:p>
            <a:r>
              <a:rPr lang="en-GB" dirty="0" err="1">
                <a:latin typeface="Segoe UI" panose="020B0502040204020203" pitchFamily="34" charset="0"/>
                <a:cs typeface="Segoe UI" panose="020B0502040204020203" pitchFamily="34" charset="0"/>
              </a:rPr>
              <a:t>nextnano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++ software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D74389-269D-44F6-A23A-2D354A0390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100" y="1400175"/>
            <a:ext cx="7962900" cy="1666875"/>
          </a:xfrm>
          <a:prstGeom prst="rect">
            <a:avLst/>
          </a:prstGeom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18B7F18E-19BB-4411-9730-794B1225EE0B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190500" y="3150393"/>
            <a:ext cx="8534400" cy="957263"/>
          </a:xfrm>
        </p:spPr>
        <p:txBody>
          <a:bodyPr/>
          <a:lstStyle/>
          <a:p>
            <a:r>
              <a:rPr lang="de-DE" alt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http://www.nextnano.com/nextnanoplus/software_documentation/database/zincblende.htm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DE31C6D-A5ED-4810-82C4-CA581FF30B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3429000"/>
            <a:ext cx="6991350" cy="2562225"/>
          </a:xfrm>
          <a:prstGeom prst="rect">
            <a:avLst/>
          </a:prstGeom>
        </p:spPr>
      </p:pic>
      <p:sp>
        <p:nvSpPr>
          <p:cNvPr id="10" name="Rectangle 3">
            <a:extLst>
              <a:ext uri="{FF2B5EF4-FFF2-40B4-BE49-F238E27FC236}">
                <a16:creationId xmlns:a16="http://schemas.microsoft.com/office/drawing/2014/main" id="{4B2FFE19-7299-421E-B27D-82F345BC6C2D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190500" y="1140619"/>
            <a:ext cx="8534400" cy="957263"/>
          </a:xfrm>
        </p:spPr>
        <p:txBody>
          <a:bodyPr/>
          <a:lstStyle/>
          <a:p>
            <a:r>
              <a:rPr lang="de-DE" alt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http://www.nextnano.com/nextnanoplus/software_documentation/input_file/structure.htm</a:t>
            </a:r>
          </a:p>
        </p:txBody>
      </p:sp>
    </p:spTree>
    <p:extLst>
      <p:ext uri="{BB962C8B-B14F-4D97-AF65-F5344CB8AC3E}">
        <p14:creationId xmlns:p14="http://schemas.microsoft.com/office/powerpoint/2010/main" val="1311218894"/>
      </p:ext>
    </p:extLst>
  </p:cSld>
  <p:clrMapOvr>
    <a:masterClrMapping/>
  </p:clrMapOvr>
  <p:transition advClick="0" advTm="5000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anchor="ctr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1800" b="0" i="0" u="none" strike="noStrike" baseline="0">
            <a:solidFill>
              <a:schemeClr val="tx1">
                <a:alpha val="100000"/>
              </a:schemeClr>
            </a:solidFill>
            <a:effectLst/>
            <a:latin typeface="Arial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anchor="ctr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1800" b="0" i="0" u="none" strike="noStrike" baseline="0">
            <a:solidFill>
              <a:schemeClr val="tx1">
                <a:alpha val="100000"/>
              </a:schemeClr>
            </a:solidFill>
            <a:effectLst/>
            <a:latin typeface="Arial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F390381DE94F4E8578D40EEB547B2A" ma:contentTypeVersion="0" ma:contentTypeDescription="Create a new document." ma:contentTypeScope="" ma:versionID="5c1f4a9e1cc368ba9e39c6f9288465e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2cef8b578bf37e7c423ab08ac0308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E64DC64-89B8-4765-BA6B-C3A2601722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37B5A49-5B43-4523-AFAA-33E475E145B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F4080F-04F1-413A-89AA-39C27496BDD5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</Words>
  <Application>Microsoft Office PowerPoint</Application>
  <PresentationFormat>On-screen Show (4:3)</PresentationFormat>
  <Paragraphs>62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Futura Lt BT</vt:lpstr>
      <vt:lpstr>Segoe UI</vt:lpstr>
      <vt:lpstr>Verdana</vt:lpstr>
      <vt:lpstr>Wingdings</vt:lpstr>
      <vt:lpstr>Default Design</vt:lpstr>
      <vt:lpstr>PowerPoint Presentation</vt:lpstr>
      <vt:lpstr>Material parameters needed</vt:lpstr>
      <vt:lpstr>Ternaries</vt:lpstr>
      <vt:lpstr>Ternaries</vt:lpstr>
      <vt:lpstr>Quaternaries</vt:lpstr>
      <vt:lpstr>Quaternaries</vt:lpstr>
      <vt:lpstr>Quaternaries</vt:lpstr>
      <vt:lpstr>Material parameters needed</vt:lpstr>
      <vt:lpstr>nextnano++ software</vt:lpstr>
      <vt:lpstr>More information </vt:lpstr>
    </vt:vector>
  </TitlesOfParts>
  <Company>WSI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Stefan Birner</dc:creator>
  <cp:lastModifiedBy>Stefan Birner</cp:lastModifiedBy>
  <cp:revision>1006</cp:revision>
  <dcterms:created xsi:type="dcterms:W3CDTF">2004-07-28T08:38:45Z</dcterms:created>
  <dcterms:modified xsi:type="dcterms:W3CDTF">2017-12-15T15:31:02Z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0x010100E5F390381DE94F4E8578D40EEB547B2A</vt:lpwstr>
  </property>
  <property fmtid="{D5CDD505-2E9C-101B-9397-08002B2CF9AE}" pid="3" name="IsMyDocuments">
    <vt:bool>true</vt:bool>
  </property>
</Properties>
</file>